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Roboto Black"/>
      <p:bold r:id="rId16"/>
      <p:boldItalic r:id="rId17"/>
    </p:embeddedFont>
    <p:embeddedFont>
      <p:font typeface="Raleway"/>
      <p:regular r:id="rId18"/>
      <p:bold r:id="rId19"/>
      <p:italic r:id="rId20"/>
      <p:boldItalic r:id="rId21"/>
    </p:embeddedFont>
    <p:embeddedFont>
      <p:font typeface="Roboto"/>
      <p:regular r:id="rId22"/>
      <p:bold r:id="rId23"/>
      <p:italic r:id="rId24"/>
      <p:boldItalic r:id="rId25"/>
    </p:embeddedFont>
    <p:embeddedFont>
      <p:font typeface="Raleway Medium"/>
      <p:regular r:id="rId26"/>
      <p:bold r:id="rId27"/>
      <p:italic r:id="rId28"/>
      <p:boldItalic r:id="rId29"/>
    </p:embeddedFont>
    <p:embeddedFont>
      <p:font typeface="Roboto Light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C6AAA72-D307-4ABB-976E-7237DD043795}">
  <a:tblStyle styleId="{7C6AAA72-D307-4ABB-976E-7237DD04379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Robo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alewayMedium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RalewayMedium-italic.fntdata"/><Relationship Id="rId27" Type="http://schemas.openxmlformats.org/officeDocument/2006/relationships/font" Target="fonts/RalewayMedium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Medium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Light-bold.fntdata"/><Relationship Id="rId30" Type="http://schemas.openxmlformats.org/officeDocument/2006/relationships/font" Target="fonts/RobotoLight-regular.fntdata"/><Relationship Id="rId11" Type="http://schemas.openxmlformats.org/officeDocument/2006/relationships/slide" Target="slides/slide5.xml"/><Relationship Id="rId33" Type="http://schemas.openxmlformats.org/officeDocument/2006/relationships/font" Target="fonts/RobotoLight-boldItalic.fntdata"/><Relationship Id="rId10" Type="http://schemas.openxmlformats.org/officeDocument/2006/relationships/slide" Target="slides/slide4.xml"/><Relationship Id="rId32" Type="http://schemas.openxmlformats.org/officeDocument/2006/relationships/font" Target="fonts/RobotoLight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Black-boldItalic.fntdata"/><Relationship Id="rId16" Type="http://schemas.openxmlformats.org/officeDocument/2006/relationships/font" Target="fonts/RobotoBlack-bold.fntdata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22dfac899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22dfac899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22dfac899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22dfac899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522dfac899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522dfac899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22dfac899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22dfac899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522dfac899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522dfac899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22dfac899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22dfac899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522dfac899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522dfac899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22dfac899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22dfac899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563725" y="1218900"/>
            <a:ext cx="6303000" cy="13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Font typeface="Roboto Light"/>
              <a:buNone/>
              <a:defRPr sz="52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Font typeface="Roboto Light"/>
              <a:buNone/>
              <a:defRPr sz="52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Font typeface="Roboto Light"/>
              <a:buNone/>
              <a:defRPr sz="52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Font typeface="Roboto Light"/>
              <a:buNone/>
              <a:defRPr sz="52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Font typeface="Roboto Light"/>
              <a:buNone/>
              <a:defRPr sz="52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Font typeface="Roboto Light"/>
              <a:buNone/>
              <a:defRPr sz="52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Font typeface="Roboto Light"/>
              <a:buNone/>
              <a:defRPr sz="52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Font typeface="Roboto Light"/>
              <a:buNone/>
              <a:defRPr sz="52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97525" y="2530375"/>
            <a:ext cx="63030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5913575" y="4698625"/>
            <a:ext cx="3230550" cy="445650"/>
          </a:xfrm>
          <a:custGeom>
            <a:rect b="b" l="l" r="r" t="t"/>
            <a:pathLst>
              <a:path extrusionOk="0" h="17826" w="129222">
                <a:moveTo>
                  <a:pt x="129222" y="17795"/>
                </a:moveTo>
                <a:lnTo>
                  <a:pt x="0" y="17826"/>
                </a:lnTo>
                <a:lnTo>
                  <a:pt x="9278" y="0"/>
                </a:lnTo>
                <a:close/>
              </a:path>
            </a:pathLst>
          </a:custGeom>
          <a:solidFill>
            <a:srgbClr val="D7ECF8"/>
          </a:solidFill>
          <a:ln>
            <a:noFill/>
          </a:ln>
        </p:spPr>
      </p:sp>
      <p:sp>
        <p:nvSpPr>
          <p:cNvPr id="15" name="Google Shape;15;p2"/>
          <p:cNvSpPr/>
          <p:nvPr/>
        </p:nvSpPr>
        <p:spPr>
          <a:xfrm>
            <a:off x="-850" y="3540100"/>
            <a:ext cx="6184100" cy="1157675"/>
          </a:xfrm>
          <a:custGeom>
            <a:rect b="b" l="l" r="r" t="t"/>
            <a:pathLst>
              <a:path extrusionOk="0" h="46307" w="247364">
                <a:moveTo>
                  <a:pt x="34" y="9423"/>
                </a:moveTo>
                <a:lnTo>
                  <a:pt x="245855" y="46307"/>
                </a:lnTo>
                <a:lnTo>
                  <a:pt x="247364" y="43457"/>
                </a:lnTo>
                <a:lnTo>
                  <a:pt x="0" y="0"/>
                </a:lnTo>
                <a:close/>
              </a:path>
            </a:pathLst>
          </a:custGeom>
          <a:solidFill>
            <a:srgbClr val="81C2EA"/>
          </a:solidFill>
          <a:ln>
            <a:noFill/>
          </a:ln>
        </p:spPr>
      </p:sp>
      <p:sp>
        <p:nvSpPr>
          <p:cNvPr id="16" name="Google Shape;16;p2"/>
          <p:cNvSpPr txBox="1"/>
          <p:nvPr/>
        </p:nvSpPr>
        <p:spPr>
          <a:xfrm>
            <a:off x="302550" y="251800"/>
            <a:ext cx="70227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000">
                <a:latin typeface="Roboto Black"/>
                <a:ea typeface="Roboto Black"/>
                <a:cs typeface="Roboto Black"/>
                <a:sym typeface="Roboto Black"/>
              </a:rPr>
              <a:t>INSTITUTO DE INFORMÁTICA</a:t>
            </a:r>
            <a:endParaRPr b="0" sz="1000"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000"/>
              <a:t>Universidade Federal de Goiás</a:t>
            </a:r>
            <a:endParaRPr b="0" sz="1000"/>
          </a:p>
        </p:txBody>
      </p:sp>
      <p:pic>
        <p:nvPicPr>
          <p:cNvPr id="17" name="Google Shape;17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002" y="4300976"/>
            <a:ext cx="1675950" cy="56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9999" y="3911712"/>
            <a:ext cx="1546001" cy="75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0" name="Google Shape;80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1" name="Google Shape;81;p1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 txBox="1"/>
          <p:nvPr>
            <p:ph type="title"/>
          </p:nvPr>
        </p:nvSpPr>
        <p:spPr>
          <a:xfrm>
            <a:off x="329565" y="483441"/>
            <a:ext cx="5737800" cy="2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i="0" sz="2400" u="none" cap="none" strike="noStrike">
                <a:solidFill>
                  <a:schemeClr val="lt1"/>
                </a:solidFill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/>
        </p:txBody>
      </p:sp>
      <p:sp>
        <p:nvSpPr>
          <p:cNvPr id="84" name="Google Shape;84;p12"/>
          <p:cNvSpPr txBox="1"/>
          <p:nvPr>
            <p:ph idx="1" type="body"/>
          </p:nvPr>
        </p:nvSpPr>
        <p:spPr>
          <a:xfrm>
            <a:off x="439737" y="1286541"/>
            <a:ext cx="8264400" cy="32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None/>
              <a:defRPr i="0" sz="2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 i="0" sz="1800" u="none" cap="none" strike="noStrike"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 i="0" sz="1800" u="none" cap="none" strike="noStrike"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 i="0" sz="1800" u="none" cap="none" strike="noStrike"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 i="0" sz="1800" u="none" cap="none" strike="noStrike"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 i="0" sz="1800" u="none" cap="none" strike="noStrike"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 i="0" sz="1800" u="none" cap="none" strike="noStrike"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 i="0" sz="1800" u="none" cap="none" strike="noStrike"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None/>
              <a:defRPr i="0" sz="1800" u="none" cap="none" strike="noStrike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8522716" y="4846456"/>
            <a:ext cx="2496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 sz="100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8522716" y="4846456"/>
            <a:ext cx="2496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25400" marR="0" rtl="0" algn="l">
              <a:lnSpc>
                <a:spcPct val="117500"/>
              </a:lnSpc>
              <a:spcBef>
                <a:spcPts val="0"/>
              </a:spcBef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 sz="100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tion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>
                <a:solidFill>
                  <a:srgbClr val="005CA1"/>
                </a:solidFill>
              </a:defRPr>
            </a:lvl1pPr>
            <a:lvl2pPr lvl="1">
              <a:buNone/>
              <a:defRPr b="1">
                <a:solidFill>
                  <a:srgbClr val="005CA1"/>
                </a:solidFill>
              </a:defRPr>
            </a:lvl2pPr>
            <a:lvl3pPr lvl="2">
              <a:buNone/>
              <a:defRPr b="1">
                <a:solidFill>
                  <a:srgbClr val="005CA1"/>
                </a:solidFill>
              </a:defRPr>
            </a:lvl3pPr>
            <a:lvl4pPr lvl="3">
              <a:buNone/>
              <a:defRPr b="1">
                <a:solidFill>
                  <a:srgbClr val="005CA1"/>
                </a:solidFill>
              </a:defRPr>
            </a:lvl4pPr>
            <a:lvl5pPr lvl="4">
              <a:buNone/>
              <a:defRPr b="1">
                <a:solidFill>
                  <a:srgbClr val="005CA1"/>
                </a:solidFill>
              </a:defRPr>
            </a:lvl5pPr>
            <a:lvl6pPr lvl="5">
              <a:buNone/>
              <a:defRPr b="1">
                <a:solidFill>
                  <a:srgbClr val="005CA1"/>
                </a:solidFill>
              </a:defRPr>
            </a:lvl6pPr>
            <a:lvl7pPr lvl="6">
              <a:buNone/>
              <a:defRPr b="1">
                <a:solidFill>
                  <a:srgbClr val="005CA1"/>
                </a:solidFill>
              </a:defRPr>
            </a:lvl7pPr>
            <a:lvl8pPr lvl="7">
              <a:buNone/>
              <a:defRPr b="1">
                <a:solidFill>
                  <a:srgbClr val="005CA1"/>
                </a:solidFill>
              </a:defRPr>
            </a:lvl8pPr>
            <a:lvl9pPr lvl="8">
              <a:buNone/>
              <a:defRPr b="1">
                <a:solidFill>
                  <a:srgbClr val="005CA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-600" y="-1200"/>
            <a:ext cx="9157100" cy="5154875"/>
          </a:xfrm>
          <a:custGeom>
            <a:rect b="b" l="l" r="r" t="t"/>
            <a:pathLst>
              <a:path extrusionOk="0" h="206195" w="366284">
                <a:moveTo>
                  <a:pt x="0" y="205812"/>
                </a:moveTo>
                <a:lnTo>
                  <a:pt x="0" y="37553"/>
                </a:lnTo>
                <a:lnTo>
                  <a:pt x="365784" y="0"/>
                </a:lnTo>
                <a:lnTo>
                  <a:pt x="366284" y="20619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22" name="Google Shape;2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50" y="4500"/>
            <a:ext cx="914684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-650" y="31275"/>
            <a:ext cx="8944500" cy="915275"/>
          </a:xfrm>
          <a:custGeom>
            <a:rect b="b" l="l" r="r" t="t"/>
            <a:pathLst>
              <a:path extrusionOk="0" h="36611" w="357780">
                <a:moveTo>
                  <a:pt x="2" y="36611"/>
                </a:moveTo>
                <a:lnTo>
                  <a:pt x="0" y="29328"/>
                </a:lnTo>
                <a:lnTo>
                  <a:pt x="346522" y="500"/>
                </a:lnTo>
                <a:lnTo>
                  <a:pt x="35778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4" name="Google Shape;24;p3"/>
          <p:cNvSpPr/>
          <p:nvPr/>
        </p:nvSpPr>
        <p:spPr>
          <a:xfrm rot="10800000">
            <a:off x="8142000" y="-25"/>
            <a:ext cx="1002000" cy="881400"/>
          </a:xfrm>
          <a:prstGeom prst="rtTriangle">
            <a:avLst/>
          </a:prstGeom>
          <a:solidFill>
            <a:srgbClr val="005C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/>
          <p:nvPr/>
        </p:nvSpPr>
        <p:spPr>
          <a:xfrm rot="10800000">
            <a:off x="8141988" y="-99"/>
            <a:ext cx="1002000" cy="734100"/>
          </a:xfrm>
          <a:prstGeom prst="rtTriangle">
            <a:avLst/>
          </a:prstGeom>
          <a:solidFill>
            <a:srgbClr val="81C2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" name="Google Shape;26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000" y="134912"/>
            <a:ext cx="471450" cy="464075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3"/>
          <p:cNvSpPr txBox="1"/>
          <p:nvPr>
            <p:ph type="title"/>
          </p:nvPr>
        </p:nvSpPr>
        <p:spPr>
          <a:xfrm>
            <a:off x="1157075" y="1450825"/>
            <a:ext cx="5979300" cy="23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Font typeface="Georgia"/>
              <a:buNone/>
              <a:defRPr b="0" i="1" sz="3000"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Font typeface="Raleway Medium"/>
              <a:buNone/>
              <a:defRPr i="1" sz="30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Font typeface="Raleway Medium"/>
              <a:buNone/>
              <a:defRPr i="1" sz="30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Font typeface="Raleway Medium"/>
              <a:buNone/>
              <a:defRPr i="1" sz="30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Font typeface="Raleway Medium"/>
              <a:buNone/>
              <a:defRPr i="1" sz="30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Font typeface="Raleway Medium"/>
              <a:buNone/>
              <a:defRPr i="1" sz="30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Font typeface="Raleway Medium"/>
              <a:buNone/>
              <a:defRPr i="1" sz="30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Font typeface="Raleway Medium"/>
              <a:buNone/>
              <a:defRPr i="1" sz="30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Font typeface="Raleway Medium"/>
              <a:buNone/>
              <a:defRPr i="1" sz="30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1565854" y="4042972"/>
            <a:ext cx="6460500" cy="59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9" name="Google Shape;29;p3"/>
          <p:cNvSpPr txBox="1"/>
          <p:nvPr/>
        </p:nvSpPr>
        <p:spPr>
          <a:xfrm>
            <a:off x="7310850" y="421150"/>
            <a:ext cx="1218600" cy="11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0">
                <a:solidFill>
                  <a:schemeClr val="dk2"/>
                </a:solidFill>
              </a:rPr>
              <a:t>”</a:t>
            </a:r>
            <a:endParaRPr sz="20000">
              <a:solidFill>
                <a:schemeClr val="dk2"/>
              </a:solidFill>
            </a:endParaRPr>
          </a:p>
        </p:txBody>
      </p:sp>
      <p:sp>
        <p:nvSpPr>
          <p:cNvPr id="30" name="Google Shape;30;p3"/>
          <p:cNvSpPr/>
          <p:nvPr/>
        </p:nvSpPr>
        <p:spPr>
          <a:xfrm>
            <a:off x="7374750" y="3992875"/>
            <a:ext cx="575400" cy="501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mple right" type="tx">
  <p:cSld name="TITLE_AND_BOD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>
            <a:off x="-600" y="-600"/>
            <a:ext cx="9145200" cy="5144700"/>
          </a:xfrm>
          <a:custGeom>
            <a:rect b="b" l="l" r="r" t="t"/>
            <a:pathLst>
              <a:path extrusionOk="0" h="205788" w="365808">
                <a:moveTo>
                  <a:pt x="24" y="0"/>
                </a:moveTo>
                <a:lnTo>
                  <a:pt x="306348" y="24"/>
                </a:lnTo>
                <a:lnTo>
                  <a:pt x="365808" y="205764"/>
                </a:lnTo>
                <a:lnTo>
                  <a:pt x="0" y="20578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33" name="Google Shape;33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00" y="0"/>
            <a:ext cx="91452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4"/>
          <p:cNvSpPr txBox="1"/>
          <p:nvPr>
            <p:ph type="title"/>
          </p:nvPr>
        </p:nvSpPr>
        <p:spPr>
          <a:xfrm>
            <a:off x="311700" y="445025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311700" y="1152475"/>
            <a:ext cx="696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6" name="Google Shape;36;p4"/>
          <p:cNvSpPr/>
          <p:nvPr/>
        </p:nvSpPr>
        <p:spPr>
          <a:xfrm>
            <a:off x="7650950" y="0"/>
            <a:ext cx="1381725" cy="4706550"/>
          </a:xfrm>
          <a:custGeom>
            <a:rect b="b" l="l" r="r" t="t"/>
            <a:pathLst>
              <a:path extrusionOk="0" h="188262" w="55269">
                <a:moveTo>
                  <a:pt x="5953" y="0"/>
                </a:moveTo>
                <a:lnTo>
                  <a:pt x="55269" y="188262"/>
                </a:lnTo>
                <a:lnTo>
                  <a:pt x="54507" y="188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7" name="Google Shape;37;p4"/>
          <p:cNvSpPr/>
          <p:nvPr/>
        </p:nvSpPr>
        <p:spPr>
          <a:xfrm flipH="1">
            <a:off x="8259600" y="4081536"/>
            <a:ext cx="884400" cy="1062000"/>
          </a:xfrm>
          <a:prstGeom prst="rtTriangle">
            <a:avLst/>
          </a:prstGeom>
          <a:solidFill>
            <a:srgbClr val="005C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4"/>
          <p:cNvSpPr/>
          <p:nvPr/>
        </p:nvSpPr>
        <p:spPr>
          <a:xfrm flipH="1">
            <a:off x="8259589" y="4259122"/>
            <a:ext cx="884400" cy="884400"/>
          </a:xfrm>
          <a:prstGeom prst="rtTriangle">
            <a:avLst/>
          </a:prstGeom>
          <a:solidFill>
            <a:srgbClr val="81C2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>
                <a:solidFill>
                  <a:srgbClr val="005CA1"/>
                </a:solidFill>
              </a:defRPr>
            </a:lvl1pPr>
            <a:lvl2pPr lvl="1">
              <a:buNone/>
              <a:defRPr b="1">
                <a:solidFill>
                  <a:srgbClr val="005CA1"/>
                </a:solidFill>
              </a:defRPr>
            </a:lvl2pPr>
            <a:lvl3pPr lvl="2">
              <a:buNone/>
              <a:defRPr b="1">
                <a:solidFill>
                  <a:srgbClr val="005CA1"/>
                </a:solidFill>
              </a:defRPr>
            </a:lvl3pPr>
            <a:lvl4pPr lvl="3">
              <a:buNone/>
              <a:defRPr b="1">
                <a:solidFill>
                  <a:srgbClr val="005CA1"/>
                </a:solidFill>
              </a:defRPr>
            </a:lvl4pPr>
            <a:lvl5pPr lvl="4">
              <a:buNone/>
              <a:defRPr b="1">
                <a:solidFill>
                  <a:srgbClr val="005CA1"/>
                </a:solidFill>
              </a:defRPr>
            </a:lvl5pPr>
            <a:lvl6pPr lvl="5">
              <a:buNone/>
              <a:defRPr b="1">
                <a:solidFill>
                  <a:srgbClr val="005CA1"/>
                </a:solidFill>
              </a:defRPr>
            </a:lvl6pPr>
            <a:lvl7pPr lvl="6">
              <a:buNone/>
              <a:defRPr b="1">
                <a:solidFill>
                  <a:srgbClr val="005CA1"/>
                </a:solidFill>
              </a:defRPr>
            </a:lvl7pPr>
            <a:lvl8pPr lvl="7">
              <a:buNone/>
              <a:defRPr b="1">
                <a:solidFill>
                  <a:srgbClr val="005CA1"/>
                </a:solidFill>
              </a:defRPr>
            </a:lvl8pPr>
            <a:lvl9pPr lvl="8">
              <a:buNone/>
              <a:defRPr b="1">
                <a:solidFill>
                  <a:srgbClr val="005CA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0" name="Google Shape;40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9500" y="234345"/>
            <a:ext cx="618975" cy="60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/>
          <p:nvPr/>
        </p:nvSpPr>
        <p:spPr>
          <a:xfrm>
            <a:off x="-800" y="-9075"/>
            <a:ext cx="9157300" cy="5154875"/>
          </a:xfrm>
          <a:custGeom>
            <a:rect b="b" l="l" r="r" t="t"/>
            <a:pathLst>
              <a:path extrusionOk="0" h="206195" w="366292">
                <a:moveTo>
                  <a:pt x="8" y="383"/>
                </a:moveTo>
                <a:lnTo>
                  <a:pt x="0" y="172858"/>
                </a:lnTo>
                <a:lnTo>
                  <a:pt x="365792" y="206195"/>
                </a:lnTo>
                <a:lnTo>
                  <a:pt x="36629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43" name="Google Shape;43;p5"/>
          <p:cNvPicPr preferRelativeResize="0"/>
          <p:nvPr/>
        </p:nvPicPr>
        <p:blipFill rotWithShape="1">
          <a:blip r:embed="rId2">
            <a:alphaModFix amt="46000"/>
          </a:blip>
          <a:srcRect b="0" l="0" r="0" t="1234"/>
          <a:stretch/>
        </p:blipFill>
        <p:spPr>
          <a:xfrm flipH="1" rot="10800000">
            <a:off x="-650" y="57871"/>
            <a:ext cx="9146849" cy="5085625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624850" y="1447025"/>
            <a:ext cx="3611100" cy="24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2" type="body"/>
          </p:nvPr>
        </p:nvSpPr>
        <p:spPr>
          <a:xfrm>
            <a:off x="4832400" y="1447075"/>
            <a:ext cx="3686700" cy="24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7" name="Google Shape;47;p5"/>
          <p:cNvSpPr/>
          <p:nvPr/>
        </p:nvSpPr>
        <p:spPr>
          <a:xfrm>
            <a:off x="-600" y="4269800"/>
            <a:ext cx="8944450" cy="845050"/>
          </a:xfrm>
          <a:custGeom>
            <a:rect b="b" l="l" r="r" t="t"/>
            <a:pathLst>
              <a:path extrusionOk="0" h="33802" w="357778">
                <a:moveTo>
                  <a:pt x="24" y="0"/>
                </a:moveTo>
                <a:lnTo>
                  <a:pt x="0" y="5182"/>
                </a:lnTo>
                <a:lnTo>
                  <a:pt x="346520" y="33302"/>
                </a:lnTo>
                <a:lnTo>
                  <a:pt x="357778" y="3380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8" name="Google Shape;48;p5"/>
          <p:cNvSpPr/>
          <p:nvPr/>
        </p:nvSpPr>
        <p:spPr>
          <a:xfrm flipH="1">
            <a:off x="8162397" y="4367375"/>
            <a:ext cx="981600" cy="776400"/>
          </a:xfrm>
          <a:prstGeom prst="rtTriangle">
            <a:avLst/>
          </a:prstGeom>
          <a:solidFill>
            <a:srgbClr val="005C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5"/>
          <p:cNvSpPr/>
          <p:nvPr/>
        </p:nvSpPr>
        <p:spPr>
          <a:xfrm flipH="1">
            <a:off x="8162400" y="4497174"/>
            <a:ext cx="981600" cy="646500"/>
          </a:xfrm>
          <a:prstGeom prst="rtTriangle">
            <a:avLst/>
          </a:prstGeom>
          <a:solidFill>
            <a:srgbClr val="81C2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b="1">
                <a:solidFill>
                  <a:srgbClr val="005CA1"/>
                </a:solidFill>
              </a:defRPr>
            </a:lvl1pPr>
            <a:lvl2pPr lvl="1" rtl="0">
              <a:buNone/>
              <a:defRPr b="1">
                <a:solidFill>
                  <a:srgbClr val="005CA1"/>
                </a:solidFill>
              </a:defRPr>
            </a:lvl2pPr>
            <a:lvl3pPr lvl="2" rtl="0">
              <a:buNone/>
              <a:defRPr b="1">
                <a:solidFill>
                  <a:srgbClr val="005CA1"/>
                </a:solidFill>
              </a:defRPr>
            </a:lvl3pPr>
            <a:lvl4pPr lvl="3" rtl="0">
              <a:buNone/>
              <a:defRPr b="1">
                <a:solidFill>
                  <a:srgbClr val="005CA1"/>
                </a:solidFill>
              </a:defRPr>
            </a:lvl4pPr>
            <a:lvl5pPr lvl="4" rtl="0">
              <a:buNone/>
              <a:defRPr b="1">
                <a:solidFill>
                  <a:srgbClr val="005CA1"/>
                </a:solidFill>
              </a:defRPr>
            </a:lvl5pPr>
            <a:lvl6pPr lvl="5" rtl="0">
              <a:buNone/>
              <a:defRPr b="1">
                <a:solidFill>
                  <a:srgbClr val="005CA1"/>
                </a:solidFill>
              </a:defRPr>
            </a:lvl6pPr>
            <a:lvl7pPr lvl="6" rtl="0">
              <a:buNone/>
              <a:defRPr b="1">
                <a:solidFill>
                  <a:srgbClr val="005CA1"/>
                </a:solidFill>
              </a:defRPr>
            </a:lvl7pPr>
            <a:lvl8pPr lvl="7" rtl="0">
              <a:buNone/>
              <a:defRPr b="1">
                <a:solidFill>
                  <a:srgbClr val="005CA1"/>
                </a:solidFill>
              </a:defRPr>
            </a:lvl8pPr>
            <a:lvl9pPr lvl="8" rtl="0">
              <a:buNone/>
              <a:defRPr b="1">
                <a:solidFill>
                  <a:srgbClr val="005CA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51" name="Google Shape;51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000" y="4589033"/>
            <a:ext cx="430300" cy="42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" name="Google Shape;54;p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/>
          <p:nvPr>
            <p:ph type="title"/>
          </p:nvPr>
        </p:nvSpPr>
        <p:spPr>
          <a:xfrm>
            <a:off x="3817050" y="450150"/>
            <a:ext cx="4783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7" name="Google Shape;57;p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8" name="Google Shape;58;p7"/>
          <p:cNvSpPr/>
          <p:nvPr/>
        </p:nvSpPr>
        <p:spPr>
          <a:xfrm>
            <a:off x="3502975" y="1582375"/>
            <a:ext cx="98100" cy="189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" name="Google Shape;59;p7"/>
          <p:cNvPicPr preferRelativeResize="0"/>
          <p:nvPr/>
        </p:nvPicPr>
        <p:blipFill rotWithShape="1">
          <a:blip r:embed="rId2">
            <a:alphaModFix/>
          </a:blip>
          <a:srcRect b="0" l="2049" r="72682" t="0"/>
          <a:stretch/>
        </p:blipFill>
        <p:spPr>
          <a:xfrm>
            <a:off x="0" y="0"/>
            <a:ext cx="230864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(right)">
  <p:cSld name="SECTION_TITLE_AND_DESCRIPTION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/>
          <p:nvPr/>
        </p:nvSpPr>
        <p:spPr>
          <a:xfrm>
            <a:off x="2743200" y="-125"/>
            <a:ext cx="6400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8"/>
          <p:cNvSpPr txBox="1"/>
          <p:nvPr>
            <p:ph type="title"/>
          </p:nvPr>
        </p:nvSpPr>
        <p:spPr>
          <a:xfrm>
            <a:off x="265500" y="462700"/>
            <a:ext cx="2189100" cy="225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3" name="Google Shape;63;p8"/>
          <p:cNvSpPr txBox="1"/>
          <p:nvPr>
            <p:ph idx="1" type="subTitle"/>
          </p:nvPr>
        </p:nvSpPr>
        <p:spPr>
          <a:xfrm>
            <a:off x="265500" y="2803075"/>
            <a:ext cx="21891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100"/>
              <a:buFont typeface="Roboto"/>
              <a:buNone/>
              <a:defRPr sz="2100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4" name="Google Shape;64;p8"/>
          <p:cNvSpPr txBox="1"/>
          <p:nvPr>
            <p:ph idx="2" type="body"/>
          </p:nvPr>
        </p:nvSpPr>
        <p:spPr>
          <a:xfrm>
            <a:off x="3105500" y="724075"/>
            <a:ext cx="56709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005CA1"/>
                </a:solidFill>
              </a:defRPr>
            </a:lvl1pPr>
            <a:lvl2pPr lvl="1">
              <a:buNone/>
              <a:defRPr>
                <a:solidFill>
                  <a:srgbClr val="005CA1"/>
                </a:solidFill>
              </a:defRPr>
            </a:lvl2pPr>
            <a:lvl3pPr lvl="2">
              <a:buNone/>
              <a:defRPr>
                <a:solidFill>
                  <a:srgbClr val="005CA1"/>
                </a:solidFill>
              </a:defRPr>
            </a:lvl3pPr>
            <a:lvl4pPr lvl="3">
              <a:buNone/>
              <a:defRPr>
                <a:solidFill>
                  <a:srgbClr val="005CA1"/>
                </a:solidFill>
              </a:defRPr>
            </a:lvl4pPr>
            <a:lvl5pPr lvl="4">
              <a:buNone/>
              <a:defRPr>
                <a:solidFill>
                  <a:srgbClr val="005CA1"/>
                </a:solidFill>
              </a:defRPr>
            </a:lvl5pPr>
            <a:lvl6pPr lvl="5">
              <a:buNone/>
              <a:defRPr>
                <a:solidFill>
                  <a:srgbClr val="005CA1"/>
                </a:solidFill>
              </a:defRPr>
            </a:lvl6pPr>
            <a:lvl7pPr lvl="6">
              <a:buNone/>
              <a:defRPr>
                <a:solidFill>
                  <a:srgbClr val="005CA1"/>
                </a:solidFill>
              </a:defRPr>
            </a:lvl7pPr>
            <a:lvl8pPr lvl="7">
              <a:buNone/>
              <a:defRPr>
                <a:solidFill>
                  <a:srgbClr val="005CA1"/>
                </a:solidFill>
              </a:defRPr>
            </a:lvl8pPr>
            <a:lvl9pPr lvl="8">
              <a:buNone/>
              <a:defRPr>
                <a:solidFill>
                  <a:srgbClr val="005CA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66" name="Google Shape;66;p8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 flipH="1">
            <a:off x="1898999" y="-125"/>
            <a:ext cx="181632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(left)">
  <p:cSld name="SECTION_TITLE_AND_DESCRIPTION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/>
          <p:nvPr/>
        </p:nvSpPr>
        <p:spPr>
          <a:xfrm>
            <a:off x="0" y="-125"/>
            <a:ext cx="6400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9"/>
          <p:cNvSpPr txBox="1"/>
          <p:nvPr>
            <p:ph type="title"/>
          </p:nvPr>
        </p:nvSpPr>
        <p:spPr>
          <a:xfrm>
            <a:off x="6669800" y="1233175"/>
            <a:ext cx="22134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0" name="Google Shape;70;p9"/>
          <p:cNvSpPr txBox="1"/>
          <p:nvPr>
            <p:ph idx="1" type="subTitle"/>
          </p:nvPr>
        </p:nvSpPr>
        <p:spPr>
          <a:xfrm>
            <a:off x="6669925" y="2803075"/>
            <a:ext cx="22134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100"/>
              <a:buNone/>
              <a:defRPr sz="21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1" name="Google Shape;71;p9"/>
          <p:cNvSpPr txBox="1"/>
          <p:nvPr>
            <p:ph idx="2" type="body"/>
          </p:nvPr>
        </p:nvSpPr>
        <p:spPr>
          <a:xfrm>
            <a:off x="367500" y="724075"/>
            <a:ext cx="55533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2" name="Google Shape;72;p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3" name="Google Shape;73;p9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5422360" y="-125"/>
            <a:ext cx="181632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032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None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/>
        </p:txBody>
      </p:sp>
      <p:sp>
        <p:nvSpPr>
          <p:cNvPr id="76" name="Google Shape;76;p1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7" name="Google Shape;77;p10"/>
          <p:cNvPicPr preferRelativeResize="0"/>
          <p:nvPr/>
        </p:nvPicPr>
        <p:blipFill rotWithShape="1">
          <a:blip r:embed="rId2">
            <a:alphaModFix/>
          </a:blip>
          <a:srcRect b="36317" l="2049" r="72682" t="39130"/>
          <a:stretch/>
        </p:blipFill>
        <p:spPr>
          <a:xfrm rot="5400000">
            <a:off x="565625" y="522899"/>
            <a:ext cx="2308649" cy="1262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5CA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Roboto"/>
              <a:buNone/>
              <a:defRPr b="1" sz="28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Roboto Black"/>
              <a:buNone/>
              <a:defRPr sz="28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Roboto Black"/>
              <a:buNone/>
              <a:defRPr sz="28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Roboto Black"/>
              <a:buNone/>
              <a:defRPr sz="28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Roboto Black"/>
              <a:buNone/>
              <a:defRPr sz="28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Roboto Black"/>
              <a:buNone/>
              <a:defRPr sz="28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Roboto Black"/>
              <a:buNone/>
              <a:defRPr sz="28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Roboto Black"/>
              <a:buNone/>
              <a:defRPr sz="28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Roboto Black"/>
              <a:buNone/>
              <a:defRPr sz="2800">
                <a:solidFill>
                  <a:srgbClr val="3F3F3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Char char="●"/>
              <a:defRPr sz="1800">
                <a:solidFill>
                  <a:srgbClr val="3F3F3F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>
                <a:solidFill>
                  <a:srgbClr val="3F3F3F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>
                <a:solidFill>
                  <a:srgbClr val="3F3F3F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>
                <a:solidFill>
                  <a:srgbClr val="3F3F3F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>
                <a:solidFill>
                  <a:srgbClr val="3F3F3F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>
                <a:solidFill>
                  <a:srgbClr val="3F3F3F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>
                <a:solidFill>
                  <a:srgbClr val="3F3F3F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>
                <a:solidFill>
                  <a:srgbClr val="3F3F3F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3F3F3F"/>
              </a:buClr>
              <a:buSzPts val="1400"/>
              <a:buChar char="■"/>
              <a:defRPr>
                <a:solidFill>
                  <a:srgbClr val="3F3F3F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5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ctrTitle"/>
          </p:nvPr>
        </p:nvSpPr>
        <p:spPr>
          <a:xfrm>
            <a:off x="228850" y="967150"/>
            <a:ext cx="7479000" cy="7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Comunicação em Sistemas Distribuídos</a:t>
            </a:r>
            <a:endParaRPr/>
          </a:p>
        </p:txBody>
      </p:sp>
      <p:sp>
        <p:nvSpPr>
          <p:cNvPr id="93" name="Google Shape;93;p14"/>
          <p:cNvSpPr txBox="1"/>
          <p:nvPr>
            <p:ph idx="1" type="subTitle"/>
          </p:nvPr>
        </p:nvSpPr>
        <p:spPr>
          <a:xfrm rot="523815">
            <a:off x="22043" y="3568207"/>
            <a:ext cx="4026147" cy="339301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Aluno: Artur Rocha Lapot (</a:t>
            </a:r>
            <a:r>
              <a:rPr lang="pt-BR"/>
              <a:t>15011640)</a:t>
            </a:r>
            <a:endParaRPr/>
          </a:p>
        </p:txBody>
      </p:sp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228850" y="1680550"/>
            <a:ext cx="73569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IPC vs RPC vs RMI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311700" y="445025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Comunicação em Sistemas Distribuídos</a:t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311700" y="1152475"/>
            <a:ext cx="696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Comunicação é essencial para a operação coordenada de sistemas distribuídos. As três técnicas principais são: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pt-BR"/>
              <a:t>IPC</a:t>
            </a:r>
            <a:r>
              <a:rPr lang="pt-BR"/>
              <a:t> (Inter-Process Communication)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pt-BR"/>
              <a:t>RPC</a:t>
            </a:r>
            <a:r>
              <a:rPr lang="pt-BR"/>
              <a:t> (Remote Procedure Call)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pt-BR"/>
              <a:t>RMI </a:t>
            </a:r>
            <a:r>
              <a:rPr lang="pt-BR"/>
              <a:t>(Remote Method Invocation)</a:t>
            </a:r>
            <a:endParaRPr/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9500" y="1988050"/>
            <a:ext cx="2580826" cy="258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320825" y="97900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IPC – Comunicação entre Processos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406075" y="670600"/>
            <a:ext cx="6962700" cy="43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100"/>
              <a:t>A </a:t>
            </a:r>
            <a:r>
              <a:rPr b="1" lang="pt-BR" sz="1100"/>
              <a:t>Comunicação entre Processos (IPC) </a:t>
            </a:r>
            <a:r>
              <a:rPr lang="pt-BR" sz="1100"/>
              <a:t>ocorre quando dois ou mais processos, executando em um mesmo sistema operacional ou em máquinas próximas, trocam informações entre si por meio de mecanismos locais.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100"/>
              <a:t>Etapas do processo:</a:t>
            </a:r>
            <a:endParaRPr b="1" sz="1100"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AutoNum type="arabicPeriod"/>
            </a:pPr>
            <a:r>
              <a:rPr b="1" lang="pt-BR" sz="1100"/>
              <a:t>Criação dos processos:</a:t>
            </a:r>
            <a:endParaRPr b="1"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 sz="1100"/>
              <a:t>Cada processo executa em um ambiente protegido (espaço de memória isolado).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pt-BR" sz="1100"/>
              <a:t>Estabelecimento do mecanismo de comunicação:</a:t>
            </a:r>
            <a:endParaRPr b="1"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 sz="1100"/>
              <a:t>O sistema operacional disponibiliza diferentes métodos (ex: pipes, filas de mensagem, memória compartilhada, sockets locais).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pt-BR" sz="1100"/>
              <a:t>Troca de mensagens:</a:t>
            </a:r>
            <a:endParaRPr b="1"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 sz="1100"/>
              <a:t>O primeiro processo escreve dados em uma área comum ou canal (pipe ou memória compartilhada).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 sz="1100"/>
              <a:t>O segundo processo lê esses dados diretamente da mesma área ou canal.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pt-BR" sz="1100"/>
              <a:t>Controle da comunicação:</a:t>
            </a:r>
            <a:endParaRPr b="1"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 sz="1100"/>
              <a:t>Uso de mecanismos como semáforos ou mutex para evitar condições de corrida.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 sz="1100"/>
              <a:t>Garantia de integridade dos dados durante a transferência.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pt-BR" sz="1100"/>
              <a:t>Resultado:</a:t>
            </a:r>
            <a:r>
              <a:rPr lang="pt-BR" sz="1100"/>
              <a:t> Comunicação rápida, eficiente e de baixa latência, adequada para processos no mesmo sistema.</a:t>
            </a:r>
            <a:endParaRPr sz="1100"/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8875" y="3748125"/>
            <a:ext cx="2265426" cy="62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311700" y="70500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RPC – Remote Procedure Call</a:t>
            </a:r>
            <a:endParaRPr/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311700" y="643200"/>
            <a:ext cx="7489500" cy="45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O </a:t>
            </a:r>
            <a:r>
              <a:rPr b="1" lang="pt-BR" sz="1000"/>
              <a:t>Remote Procedure Call (RPC)</a:t>
            </a:r>
            <a:r>
              <a:rPr lang="pt-BR" sz="1000"/>
              <a:t> permite que um programa execute procedimentos (funções) em máquinas remotas, como se fossem locais. É um modelo procedural, que abstrai detalhes da rede para os desenvolvedores.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1000"/>
              <a:t>Etapas do processo:</a:t>
            </a:r>
            <a:endParaRPr b="1" sz="1000"/>
          </a:p>
          <a:p>
            <a:pPr indent="-292100" lvl="0" marL="457200" rtl="0" algn="l">
              <a:spcBef>
                <a:spcPts val="1600"/>
              </a:spcBef>
              <a:spcAft>
                <a:spcPts val="0"/>
              </a:spcAft>
              <a:buSzPts val="1000"/>
              <a:buAutoNum type="arabicPeriod"/>
            </a:pPr>
            <a:r>
              <a:rPr b="1" lang="pt-BR" sz="1000"/>
              <a:t>Definição da interface:</a:t>
            </a:r>
            <a:endParaRPr b="1"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pt-BR" sz="1000"/>
              <a:t>Usando IDL (Interface Definition Language), definem-se claramente os procedimentos remotos disponíveis, parâmetros e valores de retorno.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b="1" lang="pt-BR" sz="1000"/>
              <a:t>Chamada do procedimento remoto:</a:t>
            </a:r>
            <a:endParaRPr b="1"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pt-BR" sz="1000"/>
              <a:t>O processo cliente chama uma função, sem perceber que ela é executada remotamente.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b="1" lang="pt-BR" sz="1000"/>
              <a:t>Serialização dos parâmetros:</a:t>
            </a:r>
            <a:endParaRPr b="1"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pt-BR" sz="1000"/>
              <a:t>O cliente transforma os dados dos parâmetros da função para um formato adequado para transmissão pela rede.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b="1" lang="pt-BR" sz="1000"/>
              <a:t>Envio pela rede:</a:t>
            </a:r>
            <a:endParaRPr b="1"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pt-BR" sz="1000"/>
              <a:t>Os dados serializados são enviados para o servidor remoto através do protocolo escolhido (TCP/IP).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b="1" lang="pt-BR" sz="1000"/>
              <a:t>Recepção no servidor:</a:t>
            </a:r>
            <a:endParaRPr b="1"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pt-BR" sz="1000"/>
              <a:t>O servidor recebe, desserializa os parâmetros e executa o procedimento solicitado.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b="1" lang="pt-BR" sz="1000"/>
              <a:t>Execução e retorno dos resultados:</a:t>
            </a:r>
            <a:endParaRPr b="1"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pt-BR" sz="1000"/>
              <a:t>O servidor executa o procedimento localmente e retorna o resultado serializado ao cliente.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b="1" lang="pt-BR" sz="1000"/>
              <a:t>Recepção do resultado pelo cliente:</a:t>
            </a:r>
            <a:endParaRPr b="1"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pt-BR" sz="1000"/>
              <a:t>O cliente recebe o resultado, desserializa, e continua sua execução normalmente.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1000"/>
              <a:t>Resultado:</a:t>
            </a:r>
            <a:r>
              <a:rPr lang="pt-BR" sz="1000"/>
              <a:t> O RPC permite simplicidade de programação e interoperabilidade entre sistemas heterogêneos, porém com maior latência em comparação ao IPC local.</a:t>
            </a:r>
            <a:endParaRPr sz="1000"/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6150" y="2895725"/>
            <a:ext cx="1696775" cy="169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311700" y="70500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RMI – Remote Method Invocation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311700" y="643200"/>
            <a:ext cx="7672200" cy="45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O </a:t>
            </a:r>
            <a:r>
              <a:rPr b="1" lang="pt-BR" sz="1000"/>
              <a:t>Remote Method Invocation (RMI)</a:t>
            </a:r>
            <a:r>
              <a:rPr lang="pt-BR" sz="1000"/>
              <a:t> é uma implementação específica do RPC no paradigma orientado a objetos (principalmente em Java), permitindo a invocação de métodos em objetos remotos como se fossem locais. Embora seja fortemente popularizado pelo Java, o conceito básico pode ser implementado em diversas linguagens orientadas a objetos.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1000"/>
              <a:t>Etapas do processo:</a:t>
            </a:r>
            <a:endParaRPr b="1" sz="1000"/>
          </a:p>
          <a:p>
            <a:pPr indent="-292100" lvl="0" marL="457200" rtl="0" algn="l">
              <a:spcBef>
                <a:spcPts val="1600"/>
              </a:spcBef>
              <a:spcAft>
                <a:spcPts val="0"/>
              </a:spcAft>
              <a:buSzPts val="1000"/>
              <a:buAutoNum type="arabicPeriod"/>
            </a:pPr>
            <a:r>
              <a:rPr b="1" lang="pt-BR" sz="1000"/>
              <a:t>Criação e registro do objeto remoto:</a:t>
            </a:r>
            <a:endParaRPr b="1"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pt-BR" sz="1000"/>
              <a:t>Um objeto Java é criado e disponibilizado para acesso remoto pelo servidor.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pt-BR" sz="1000"/>
              <a:t>O objeto é registrado em um registro RMI, onde fica disponível por nome (lookup).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b="1" lang="pt-BR" sz="1000"/>
              <a:t>Obtenção da referência ao objeto remoto:</a:t>
            </a:r>
            <a:endParaRPr b="1"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pt-BR" sz="1000"/>
              <a:t>O cliente obtém uma referência ao objeto remoto consultando o registro RMI através do nome do objeto.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b="1" lang="pt-BR" sz="1000"/>
              <a:t>Chamada do método remoto:</a:t>
            </a:r>
            <a:endParaRPr b="1"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pt-BR" sz="1000"/>
              <a:t>O cliente chama um método diretamente no objeto remoto, utilizando a referência obtida.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b="1" lang="pt-BR" sz="1000"/>
              <a:t>Serialização dos parâmetros (Marshall):</a:t>
            </a:r>
            <a:endParaRPr b="1"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pt-BR" sz="1000"/>
              <a:t>Os parâmetros da chamada são automaticamente serializados pelo sistema RMI para serem transmitidos pela rede.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b="1" lang="pt-BR" sz="1000"/>
              <a:t>Envio da chamada remota pela rede:</a:t>
            </a:r>
            <a:endParaRPr b="1"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pt-BR" sz="1000"/>
              <a:t>A invocação do método remoto e os parâmetros serializados são enviados ao servidor.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b="1" lang="pt-BR" sz="1000"/>
              <a:t>Desserialização e execução do método (Unmarshall):</a:t>
            </a:r>
            <a:endParaRPr b="1"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pt-BR" sz="1000"/>
              <a:t>O servidor recebe a solicitação, desserializa os parâmetros, e executa o método no objeto remoto.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b="1" lang="pt-BR" sz="1000"/>
              <a:t>Serialização e retorno dos resultados:</a:t>
            </a:r>
            <a:endParaRPr b="1"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pt-BR" sz="1000"/>
              <a:t>Após a execução, o resultado (ou exceção) é serializado e enviado de volta ao cliente.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b="1" lang="pt-BR" sz="1000"/>
              <a:t>Recepção dos resultados pelo cliente:</a:t>
            </a:r>
            <a:endParaRPr b="1"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pt-BR" sz="1000"/>
              <a:t>O cliente recebe e desserializa os resultados, tratando-os como se fossem retornos normais de um método local.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1000"/>
              <a:t>Resultado:</a:t>
            </a:r>
            <a:r>
              <a:rPr lang="pt-BR" sz="1000"/>
              <a:t> O RMI oferece simplicidade e transparência para desenvolvedores Java, porém limita-se ao ecossistema Java.</a:t>
            </a:r>
            <a:endParaRPr sz="1000"/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4225" y="872075"/>
            <a:ext cx="1699676" cy="1699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type="title"/>
          </p:nvPr>
        </p:nvSpPr>
        <p:spPr>
          <a:xfrm>
            <a:off x="311700" y="70500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IPC vs RPC vs RMI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28" name="Google Shape;128;p19"/>
          <p:cNvGraphicFramePr/>
          <p:nvPr/>
        </p:nvGraphicFramePr>
        <p:xfrm>
          <a:off x="229475" y="1574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{7C6AAA72-D307-4ABB-976E-7237DD043795}</a:tableStyleId>
              </a:tblPr>
              <a:tblGrid>
                <a:gridCol w="1930525"/>
                <a:gridCol w="1930525"/>
                <a:gridCol w="1930525"/>
                <a:gridCol w="1930525"/>
              </a:tblGrid>
              <a:tr h="258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300"/>
                        <a:t>Critério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300"/>
                        <a:t>IPC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300"/>
                        <a:t>RPC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300"/>
                        <a:t>RMI</a:t>
                      </a:r>
                      <a:endParaRPr b="1" sz="1300"/>
                    </a:p>
                  </a:txBody>
                  <a:tcPr marT="91425" marB="91425" marR="91425" marL="91425"/>
                </a:tc>
              </a:tr>
              <a:tr h="605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300"/>
                        <a:t>Tipo de uso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Comunicação entre processos locais	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Procedimentos remotos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Métodos remotos em objetos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526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300"/>
                        <a:t>Comunicação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Local, eficiente e com baixa latência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Rede, maior latência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Rede, com serialização de objetos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482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300"/>
                        <a:t>Dependência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Sistema operacional local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Interfaces definidas por IDL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Java e JVM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258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300"/>
                        <a:t>Complexidade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Baixa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Média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Média-alta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605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300"/>
                        <a:t>Exemplos de uso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Pipes, memória compartilhada, sockets locais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APIs REST, gRPC, JSON-RPC	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Java RMI, .NET Remoting, Pyro (Python), CORBA</a:t>
                      </a:r>
                      <a:endParaRPr sz="13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29" name="Google Shape;1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4363" y="70500"/>
            <a:ext cx="2220660" cy="1480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311700" y="70500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Cenários de Aplicação Ideal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311700" y="643200"/>
            <a:ext cx="6713100" cy="45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pt-BR" sz="1500"/>
              <a:t>IPC</a:t>
            </a:r>
            <a:r>
              <a:rPr lang="pt-BR" sz="1500"/>
              <a:t>: Comunicação eficiente entre processos em um mesmo computador (ex: troca de mensagens entre threads ou  processos locais que compartilham recursos).</a:t>
            </a:r>
            <a:endParaRPr sz="15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b="1" lang="pt-BR" sz="1500"/>
              <a:t>RPC:</a:t>
            </a:r>
            <a:r>
              <a:rPr lang="pt-BR" sz="1500"/>
              <a:t> Sistemas distribuídos heterogêneos (diferentes linguagens/plataformas), integração entre diferentes sistemas remotos (ex: integrações entre sistemas distribuídos em diferentes tecnologias, como serviços web, APIs REST e gRPC).</a:t>
            </a:r>
            <a:endParaRPr sz="15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b="1" lang="pt-BR" sz="1500"/>
              <a:t>RMI: </a:t>
            </a:r>
            <a:r>
              <a:rPr lang="pt-BR" sz="1500"/>
              <a:t>Aplicações distribuídas fortemente orientadas a objetos, onde é importante invocar métodos em objetos remotos de maneira transparente e natural para o desenvolvedor. (ex: Java RMI, .NET Remoting, CORBA ou Pyro (Python) ).</a:t>
            </a:r>
            <a:endParaRPr sz="1500"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4799" y="2228912"/>
            <a:ext cx="922975" cy="121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9525" y="1226900"/>
            <a:ext cx="2265426" cy="62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24802" y="3815477"/>
            <a:ext cx="1090976" cy="112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/>
          <p:nvPr>
            <p:ph type="title"/>
          </p:nvPr>
        </p:nvSpPr>
        <p:spPr>
          <a:xfrm>
            <a:off x="311700" y="70500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Vantagens e Desvantagens em Resumo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44" name="Google Shape;144;p21"/>
          <p:cNvGraphicFramePr/>
          <p:nvPr/>
        </p:nvGraphicFramePr>
        <p:xfrm>
          <a:off x="311700" y="1319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{7C6AAA72-D307-4ABB-976E-7237DD043795}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300"/>
                        <a:t>Técnica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300"/>
                        <a:t>Vantagens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300"/>
                        <a:t>Desvantagens 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300"/>
                        <a:t>IPC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Alta desempenho, comunicação rápida e simples para processos locais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Limitado ao mesmo sistema operacional ou máquinas próximas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300"/>
                        <a:t>RPC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Independente da plataforma, permite comunicação entre sistemas diferentes (heterogêneos), facilita integração remota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Maior complexidade na implementação, latência mais alta, necessidade de tratar falhas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300"/>
                        <a:t>RMI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Forte suporte à orientação a objetos, invocação remota transparente e simples para desenvolvedores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/>
                        <a:t>Geralmente restrito a ambientes orientados a objetos específicos, maior sobrecarga devido à serialização de objetos</a:t>
                      </a:r>
                      <a:endParaRPr sz="13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311700" y="70500"/>
            <a:ext cx="69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Conclusão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2"/>
          <p:cNvSpPr txBox="1"/>
          <p:nvPr>
            <p:ph idx="1" type="body"/>
          </p:nvPr>
        </p:nvSpPr>
        <p:spPr>
          <a:xfrm>
            <a:off x="229500" y="643200"/>
            <a:ext cx="6366000" cy="43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pt-BR" sz="1400"/>
              <a:t>IPC</a:t>
            </a:r>
            <a:r>
              <a:rPr lang="pt-BR" sz="1400"/>
              <a:t>: </a:t>
            </a:r>
            <a:r>
              <a:rPr lang="pt-BR" sz="1400"/>
              <a:t>Comunicação altamente eficiente e rápida, ideal para processos locais ou comunicação dentro do mesmo sistema.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b="1" lang="pt-BR" sz="1400"/>
              <a:t>RPC:</a:t>
            </a:r>
            <a:r>
              <a:rPr lang="pt-BR" sz="1400"/>
              <a:t> </a:t>
            </a:r>
            <a:r>
              <a:rPr lang="pt-BR" sz="1400"/>
              <a:t>Excelente opção para integrar sistemas diferentes, permitindo comunicação remota de procedimentos de forma independente da linguagem ou plataforma utilizada.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b="1" lang="pt-BR" sz="1400"/>
              <a:t>RMI: </a:t>
            </a:r>
            <a:r>
              <a:rPr lang="pt-BR" sz="1400"/>
              <a:t>Abordagem orientada a objetos recomendada para sistemas distribuídos que exigem invocação remota transparente de métodos em objetos. Implementações populares incluem Java RMI, CORBA, .NET Remoting e Pyro para Python.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1400"/>
              <a:t>Cada técnica atende a necessidades específicas, e a escolha ideal depende das características desejadas para o sistema distribuído em desenvolvimento.</a:t>
            </a:r>
            <a:endParaRPr sz="1400"/>
          </a:p>
        </p:txBody>
      </p:sp>
      <p:pic>
        <p:nvPicPr>
          <p:cNvPr id="151" name="Google Shape;1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2600" y="3299325"/>
            <a:ext cx="2767775" cy="184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